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6" r:id="rId4"/>
    <p:sldId id="258" r:id="rId5"/>
    <p:sldId id="287" r:id="rId6"/>
    <p:sldId id="273" r:id="rId7"/>
    <p:sldId id="274" r:id="rId8"/>
    <p:sldId id="277" r:id="rId9"/>
    <p:sldId id="260" r:id="rId10"/>
    <p:sldId id="284" r:id="rId11"/>
    <p:sldId id="28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DD0450"/>
    <a:srgbClr val="660066"/>
    <a:srgbClr val="08C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97" autoAdjust="0"/>
  </p:normalViewPr>
  <p:slideViewPr>
    <p:cSldViewPr>
      <p:cViewPr varScale="1">
        <p:scale>
          <a:sx n="86" d="100"/>
          <a:sy n="86" d="100"/>
        </p:scale>
        <p:origin x="152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0E0AA-8E28-46B3-8CE5-431AF65586B1}" type="datetimeFigureOut">
              <a:rPr lang="ru-RU" smtClean="0"/>
              <a:pPr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57D50-1E8E-403F-8A28-1E62452AD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17" Type="http://schemas.openxmlformats.org/officeDocument/2006/relationships/image" Target="../media/image18.jpeg"/><Relationship Id="rId2" Type="http://schemas.openxmlformats.org/officeDocument/2006/relationships/image" Target="../media/image1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19" Type="http://schemas.openxmlformats.org/officeDocument/2006/relationships/image" Target="../media/image20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00562" y="3786190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5929330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500174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      Родословное          </a:t>
            </a:r>
          </a:p>
          <a:p>
            <a:r>
              <a:rPr lang="ru-RU" sz="7200" b="1" dirty="0">
                <a:solidFill>
                  <a:srgbClr val="FF0000"/>
                </a:solidFill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</a:rPr>
              <a:t>                   древо</a:t>
            </a:r>
            <a:endParaRPr lang="ru-RU" sz="7200" b="1" i="1" dirty="0" smtClean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4797152"/>
            <a:ext cx="8177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Автор – Губайдуллин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Рашит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Наставник – Рахматуллина Рита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Раяновна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664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3568" y="1124744"/>
            <a:ext cx="744227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Заключение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думаю, чтобы любить свою семью, своих предков,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надо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знать историю рода, ее радостные 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трагические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страницы.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горжусь своей семьёй, своими предками,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своей Родиной. Я вырасту, и родословная, составленная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мной, будет передаваться из поколения в поколение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моими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детьми, внуками и т.д., это значит, что память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нашем роде останется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бессмертной.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53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00562" y="3786190"/>
            <a:ext cx="435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714612" y="5929330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/>
          </a:p>
        </p:txBody>
      </p:sp>
      <p:pic>
        <p:nvPicPr>
          <p:cNvPr id="7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1420"/>
            <a:ext cx="9792072" cy="72094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285728"/>
            <a:ext cx="49292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Список литературы.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00034" y="-1858825"/>
            <a:ext cx="7929618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analizfamilii.ru</a:t>
            </a:r>
            <a:endParaRPr lang="ru-RU" sz="1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Ген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адий Васильев – книга памяти политических 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репрессий в городе Магнитогорске и прилегающих сельских районах: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Агаповский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Брединский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Варненский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Верхнеуральский,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Кизильский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Картолинский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Нагайбакский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Чесменский. 1920-1953 гг.</a:t>
            </a:r>
            <a:endParaRPr kumimoji="0" lang="en-US" sz="24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kartaslov.ru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ea typeface="Times New Roman" pitchFamily="18" charset="0"/>
                <a:cs typeface="Arial" pitchFamily="34" charset="0"/>
              </a:rPr>
              <a:t>4</a:t>
            </a:r>
            <a:r>
              <a:rPr lang="en-US" sz="2400" dirty="0" smtClean="0">
                <a:ea typeface="Times New Roman" pitchFamily="18" charset="0"/>
                <a:cs typeface="Arial" pitchFamily="34" charset="0"/>
              </a:rPr>
              <a:t>. ru.wikipedia.org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Воспоминания папы, мамы, бабушек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дедушки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Личные фото архивы.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63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074" name="Picture 2" descr="C:\Users\Алла\Desktop\фото\sinij-fon14_small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539552" y="260648"/>
              <a:ext cx="760434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Цель проекта</a:t>
              </a:r>
              <a:r>
                <a:rPr lang="ru-RU" sz="3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ru-RU" sz="3200" dirty="0" smtClean="0"/>
                <a:t>проследить родословную своей семьи, узнать как можно больше о своих предках, узнать происхождение своей фамилии.</a:t>
              </a:r>
            </a:p>
            <a:p>
              <a:endPara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39552" y="2507417"/>
              <a:ext cx="8280920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Задачи:</a:t>
              </a:r>
            </a:p>
            <a:p>
              <a:r>
                <a:rPr lang="ru-RU" sz="3200" dirty="0" smtClean="0"/>
                <a:t>1. Познакомить с историей возникновения моей родословной и семьи.</a:t>
              </a:r>
            </a:p>
            <a:p>
              <a:r>
                <a:rPr lang="ru-RU" sz="3200" dirty="0" smtClean="0"/>
                <a:t>2. Показать их жизненный путь.</a:t>
              </a:r>
            </a:p>
            <a:p>
              <a:r>
                <a:rPr lang="ru-RU" sz="3200" dirty="0" smtClean="0"/>
                <a:t>3. Провести анкетирование среди школьников.</a:t>
              </a:r>
            </a:p>
            <a:p>
              <a:r>
                <a:rPr lang="ru-RU" sz="3200" dirty="0" smtClean="0"/>
                <a:t>4. Составить генеалогическое древо рода.</a:t>
              </a:r>
            </a:p>
            <a:p>
              <a:r>
                <a:rPr lang="ru-RU" sz="32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  <a:p>
              <a:endParaRPr lang="ru-RU" sz="2000" dirty="0">
                <a:solidFill>
                  <a:srgbClr val="FF0000"/>
                </a:solidFill>
              </a:endParaRPr>
            </a:p>
          </p:txBody>
        </p:sp>
        <p:pic>
          <p:nvPicPr>
            <p:cNvPr id="5" name="Picture 4" descr="butterfly_008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9125547">
              <a:off x="7020272" y="1679813"/>
              <a:ext cx="1562100" cy="128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4" descr="butterfly_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6209">
            <a:off x="443356" y="5086933"/>
            <a:ext cx="15621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285852" y="1144113"/>
            <a:ext cx="6072230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Методы работы: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изучение исторической литературы по теме;</a:t>
            </a: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поисковый;</a:t>
            </a: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анализ документов;</a:t>
            </a: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личные беседы с родственниками;</a:t>
            </a:r>
          </a:p>
          <a:p>
            <a:pPr lvl="0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анкетирование.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>
                <a:tab pos="9144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51520" y="1688480"/>
            <a:ext cx="840514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Родословная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– это перечень поколений одного рода.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Существует даже особая наука,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генеалогия, которая изучает   происхождения, историю родственные связи семьи.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Documents and Settings\user\Рабочий стол\Рашид\2. Ками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2164" y="260647"/>
            <a:ext cx="1318308" cy="1716481"/>
          </a:xfrm>
          <a:prstGeom prst="rect">
            <a:avLst/>
          </a:prstGeom>
          <a:noFill/>
        </p:spPr>
      </p:pic>
      <p:pic>
        <p:nvPicPr>
          <p:cNvPr id="6" name="Picture 2" descr="C:\Documents and Settings\user\Рабочий стол\Рашид\1. Раши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6631" y="204179"/>
            <a:ext cx="1407457" cy="1597861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827584" y="211439"/>
            <a:ext cx="1224136" cy="15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Documents and Settings\user\Рабочий стол\Рашид\8. Мам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1620065"/>
            <a:ext cx="1584176" cy="1776361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Рашид\7. Пап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1650679"/>
            <a:ext cx="1927071" cy="1634305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Рашид\13. Махмут Гиниятович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4288" y="3212976"/>
            <a:ext cx="1469287" cy="1965722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Рашид\14. Зухра Гайфуллов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3284984"/>
            <a:ext cx="1494273" cy="1999754"/>
          </a:xfrm>
          <a:prstGeom prst="rect">
            <a:avLst/>
          </a:prstGeom>
          <a:noFill/>
        </p:spPr>
      </p:pic>
      <p:pic>
        <p:nvPicPr>
          <p:cNvPr id="2056" name="Picture 8" descr="C:\Documents and Settings\user\Рабочий стол\Рашид\16. Владимир Александрович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71800" y="3356992"/>
            <a:ext cx="1445890" cy="2006203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Рашид\17. Валентина Павловн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9552" y="3356992"/>
            <a:ext cx="1476663" cy="1971927"/>
          </a:xfrm>
          <a:prstGeom prst="rect">
            <a:avLst/>
          </a:prstGeom>
          <a:noFill/>
        </p:spPr>
      </p:pic>
      <p:pic>
        <p:nvPicPr>
          <p:cNvPr id="2058" name="Picture 10" descr="C:\Documents and Settings\user\Рабочий стол\Рашид\19. Гайфулла Рахимов.bmp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24128" y="5301208"/>
            <a:ext cx="1080120" cy="1370508"/>
          </a:xfrm>
          <a:prstGeom prst="rect">
            <a:avLst/>
          </a:prstGeom>
          <a:noFill/>
        </p:spPr>
      </p:pic>
      <p:pic>
        <p:nvPicPr>
          <p:cNvPr id="2059" name="Picture 11" descr="C:\Documents and Settings\user\Рабочий стол\Рашид\20. Фатима Рахимова.bmp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0" y="5301208"/>
            <a:ext cx="1076325" cy="1368152"/>
          </a:xfrm>
          <a:prstGeom prst="rect">
            <a:avLst/>
          </a:prstGeom>
          <a:noFill/>
        </p:spPr>
      </p:pic>
      <p:pic>
        <p:nvPicPr>
          <p:cNvPr id="2060" name="Picture 12" descr="C:\Documents and Settings\user\Рабочий стол\Рашид\21.Гиният-бабай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71937" y="5229200"/>
            <a:ext cx="1072064" cy="1440160"/>
          </a:xfrm>
          <a:prstGeom prst="rect">
            <a:avLst/>
          </a:prstGeom>
          <a:noFill/>
        </p:spPr>
      </p:pic>
      <p:pic>
        <p:nvPicPr>
          <p:cNvPr id="2061" name="Picture 13" descr="C:\Documents and Settings\user\Рабочий стол\Рашид\22. Гилимбика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48264" y="5229200"/>
            <a:ext cx="963245" cy="1440160"/>
          </a:xfrm>
          <a:prstGeom prst="rect">
            <a:avLst/>
          </a:prstGeom>
          <a:noFill/>
        </p:spPr>
      </p:pic>
      <p:pic>
        <p:nvPicPr>
          <p:cNvPr id="2062" name="Picture 14" descr="C:\Documents and Settings\user\Рабочий стол\Рашид\23. Анна Григорьевна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5301208"/>
            <a:ext cx="1045989" cy="1393909"/>
          </a:xfrm>
          <a:prstGeom prst="rect">
            <a:avLst/>
          </a:prstGeom>
          <a:noFill/>
        </p:spPr>
      </p:pic>
      <p:pic>
        <p:nvPicPr>
          <p:cNvPr id="2063" name="Picture 15" descr="C:\Documents and Settings\user\Рабочий стол\Рашид\24. Павел Егорович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187624" y="5301208"/>
            <a:ext cx="1014559" cy="1353383"/>
          </a:xfrm>
          <a:prstGeom prst="rect">
            <a:avLst/>
          </a:prstGeom>
          <a:noFill/>
        </p:spPr>
      </p:pic>
      <p:pic>
        <p:nvPicPr>
          <p:cNvPr id="2064" name="Picture 16" descr="C:\Documents and Settings\user\Рабочий стол\Рашид\25. Мария Фёдоровна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267744" y="5301208"/>
            <a:ext cx="1008112" cy="1347246"/>
          </a:xfrm>
          <a:prstGeom prst="rect">
            <a:avLst/>
          </a:prstGeom>
          <a:noFill/>
        </p:spPr>
      </p:pic>
      <p:pic>
        <p:nvPicPr>
          <p:cNvPr id="2065" name="Picture 17" descr="C:\Documents and Settings\user\Рабочий стол\Рашид\26.Александр Григорьевич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419872" y="5301208"/>
            <a:ext cx="1025780" cy="1371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00364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214554"/>
            <a:ext cx="68580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dirty="0" smtClean="0"/>
          </a:p>
          <a:p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1115616" y="692696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75556" y="-459432"/>
            <a:ext cx="799288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Генеалогическое древо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схематичное представление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родственных связей в виде символического «дерева». Генеалогическое дерево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являлось и является одной из самых ценных семейных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реликвий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семье - ничто не может быть ценнее памяти о своем роде, о тех, от кого мы произошли.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00364" y="32146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214554"/>
            <a:ext cx="68580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dirty="0" smtClean="0"/>
          </a:p>
          <a:p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1115616" y="692696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47200" cy="7510442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55576" y="-535044"/>
            <a:ext cx="756084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Моя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фамилия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Обладатель фамилии Губайдуллин, без сомнения, может гордиться своей фамилией, поскольку она является  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нтереснейшим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памятником восточной письменности и культуры.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Она восходит к имени предка по мужской линии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Губайдулла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aseline="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Данное имя переводится на русский язык как «маленький слуга Аллаха» или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«раб Аллаха». 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Такие имена издревле были самыми популярными среди правоверных мусульман, 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объясняется указанием пророка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Убу-иль-Кассим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Мухаммада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(570-632 гг.), 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2400" baseline="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одержащимся в главной священной книге мусульман – Коране.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aseline="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26" y="3214686"/>
            <a:ext cx="256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2214554"/>
            <a:ext cx="68580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dirty="0" smtClean="0"/>
          </a:p>
          <a:p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611560" y="692696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/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32656"/>
            <a:ext cx="856895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  <p:pic>
        <p:nvPicPr>
          <p:cNvPr id="7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79512" y="188640"/>
            <a:ext cx="935834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Анкета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Дорогой друг! Прими участие в опросе для моей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сследовательской работы: «Моя родословная».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ты считаешь, каждому человеку следует знать историю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своей семьи?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да      Б) нет      В) не знаю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Многих ли своих родственников ты можешь назвать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самостоятельно, без помощи родителей, бабушек и дедушек?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всех      Б) мало     В) ни одного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Знаешь ли ты, что такое родословная?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да      Б) нет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Что такое семейное древо?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не знаю        Б) знаю, но я не составлял(а) его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В) знаю и я составлял(а) его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Хотел ли бы ты больше узнать об истории своей семьи?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да     Б) нет      В) не знаю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8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butterfly_00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88453">
            <a:off x="6172914" y="4488326"/>
            <a:ext cx="2535894" cy="186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лла\Desktop\фото\sinij-fon15_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476672"/>
            <a:ext cx="69574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тестирования учащихся.</a:t>
            </a:r>
          </a:p>
          <a:p>
            <a:r>
              <a:rPr lang="ru-RU" sz="2000" dirty="0" smtClean="0"/>
              <a:t> </a:t>
            </a:r>
            <a:r>
              <a:rPr lang="ru-RU" sz="2400" dirty="0" smtClean="0"/>
              <a:t>Выводы:</a:t>
            </a:r>
          </a:p>
          <a:p>
            <a:r>
              <a:rPr lang="ru-RU" sz="2400" dirty="0" smtClean="0"/>
              <a:t>1. Среди учащихся наблюдается высокий уровень</a:t>
            </a:r>
          </a:p>
          <a:p>
            <a:r>
              <a:rPr lang="ru-RU" sz="2400" dirty="0" smtClean="0"/>
              <a:t>заинтересованности в истории своего рода, стремление к получению информации о своей семье, интерес к дальнейшей работе в этой области.</a:t>
            </a:r>
          </a:p>
          <a:p>
            <a:r>
              <a:rPr lang="ru-RU" sz="2400" dirty="0" smtClean="0"/>
              <a:t>2. Результаты анкетирования выявили тот факт, что для реализации всех стремлений и интересов учеников в родословии и генеалогии им недостаточно информации.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 smtClean="0"/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18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471</Words>
  <Application>Microsoft Office PowerPoint</Application>
  <PresentationFormat>Экран (4:3)</PresentationFormat>
  <Paragraphs>101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Алла</dc:creator>
  <cp:lastModifiedBy>Руслан</cp:lastModifiedBy>
  <cp:revision>65</cp:revision>
  <dcterms:created xsi:type="dcterms:W3CDTF">2014-03-02T14:55:51Z</dcterms:created>
  <dcterms:modified xsi:type="dcterms:W3CDTF">2021-01-26T19:02:14Z</dcterms:modified>
</cp:coreProperties>
</file>